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71" r:id="rId3"/>
    <p:sldId id="278" r:id="rId4"/>
    <p:sldId id="272" r:id="rId5"/>
    <p:sldId id="273" r:id="rId6"/>
    <p:sldId id="274" r:id="rId7"/>
    <p:sldId id="270" r:id="rId8"/>
    <p:sldId id="275" r:id="rId9"/>
    <p:sldId id="279" r:id="rId10"/>
    <p:sldId id="281" r:id="rId11"/>
    <p:sldId id="280" r:id="rId12"/>
    <p:sldId id="284" r:id="rId13"/>
    <p:sldId id="282" r:id="rId14"/>
    <p:sldId id="277" r:id="rId15"/>
    <p:sldId id="286" r:id="rId16"/>
    <p:sldId id="276" r:id="rId17"/>
    <p:sldId id="285" r:id="rId18"/>
    <p:sldId id="283" r:id="rId19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8" autoAdjust="0"/>
    <p:restoredTop sz="95767" autoAdjust="0"/>
  </p:normalViewPr>
  <p:slideViewPr>
    <p:cSldViewPr>
      <p:cViewPr varScale="1">
        <p:scale>
          <a:sx n="74" d="100"/>
          <a:sy n="74" d="100"/>
        </p:scale>
        <p:origin x="16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noProof="0"/>
              <a:t>Click to edit Master text styles</a:t>
            </a:r>
          </a:p>
          <a:p>
            <a:pPr lvl="1"/>
            <a:r>
              <a:rPr lang="en-US" altLang="hu-HU" noProof="0"/>
              <a:t>Second level</a:t>
            </a:r>
          </a:p>
          <a:p>
            <a:pPr lvl="2"/>
            <a:r>
              <a:rPr lang="en-US" altLang="hu-HU" noProof="0"/>
              <a:t>Third level</a:t>
            </a:r>
          </a:p>
          <a:p>
            <a:pPr lvl="3"/>
            <a:r>
              <a:rPr lang="en-US" altLang="hu-HU" noProof="0"/>
              <a:t>Fourth level</a:t>
            </a:r>
          </a:p>
          <a:p>
            <a:pPr lvl="4"/>
            <a:r>
              <a:rPr lang="en-US" altLang="hu-HU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B778BE4-6162-42D5-B5B4-4E5F223C1BA5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E884A-4A0F-4902-AF3D-EBAE54130CA2}" type="slidenum">
              <a:rPr lang="en-US" altLang="hu-HU"/>
              <a:pPr/>
              <a:t>1</a:t>
            </a:fld>
            <a:endParaRPr lang="en-US" altLang="hu-HU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AA8B4-94BA-4681-A852-27757D61B52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98280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7FE09-CF3F-4B8D-A5CE-F2A310C6504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9891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9002D-8B0B-4B38-8622-FEADAF4D7BB1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523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34C91-3518-4C42-B19F-0B9D1781E8F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6159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AB6E7-0FB5-4D41-B2D3-F824A813FD8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9486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041DB-7F81-402A-9CC4-978949C5DA7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8047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75949-B44F-435B-889B-31BB6B64B5B2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90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AF945-92F8-44B0-8FA6-DECC35A0DED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888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3D1A5-C9D9-40ED-A223-254160DB5C9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1851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44C78-1A30-43D3-84B4-09CE234440E0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133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DBB84-74D7-4EA2-A464-9E26F5C06FAC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62215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024EB0E-37BC-4DF5-B581-9F6D280CDBCA}" type="slidenum">
              <a:rPr lang="en-US" altLang="hu-HU"/>
              <a:pPr/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543800" cy="1219200"/>
          </a:xfrm>
        </p:spPr>
        <p:txBody>
          <a:bodyPr anchor="ctr"/>
          <a:lstStyle/>
          <a:p>
            <a:pPr eaLnBrk="1" hangingPunct="1"/>
            <a:br>
              <a:rPr lang="hu-HU" altLang="hu-HU" sz="2000" dirty="0"/>
            </a:br>
            <a:br>
              <a:rPr lang="hu-HU" altLang="hu-HU" sz="2000" dirty="0"/>
            </a:br>
            <a:r>
              <a:rPr lang="en-US" altLang="hu-HU" sz="2000" dirty="0"/>
              <a:t>Tóth Gábor</a:t>
            </a:r>
            <a:br>
              <a:rPr lang="hu-HU" altLang="hu-HU" sz="2000" dirty="0"/>
            </a:br>
            <a:r>
              <a:rPr lang="en-US" altLang="hu-HU" sz="2000" dirty="0" err="1"/>
              <a:t>SZTE</a:t>
            </a:r>
            <a:r>
              <a:rPr lang="en-US" altLang="hu-HU" sz="2000" dirty="0"/>
              <a:t> </a:t>
            </a:r>
            <a:r>
              <a:rPr lang="hu-HU" altLang="hu-HU" sz="2000" dirty="0" err="1"/>
              <a:t>SzAOK</a:t>
            </a:r>
            <a:r>
              <a:rPr lang="hu-HU" altLang="hu-HU" sz="2000" dirty="0"/>
              <a:t> </a:t>
            </a:r>
            <a:r>
              <a:rPr lang="en-US" altLang="hu-HU" sz="2000" dirty="0" err="1"/>
              <a:t>Orvosi</a:t>
            </a:r>
            <a:r>
              <a:rPr lang="en-US" altLang="hu-HU" sz="2000" dirty="0"/>
              <a:t> </a:t>
            </a:r>
            <a:r>
              <a:rPr lang="en-US" altLang="hu-HU" sz="2000" dirty="0" err="1"/>
              <a:t>Vegytani</a:t>
            </a:r>
            <a:r>
              <a:rPr lang="en-US" altLang="hu-HU" sz="2000" dirty="0"/>
              <a:t> </a:t>
            </a:r>
            <a:r>
              <a:rPr lang="en-US" altLang="hu-HU" sz="2000" dirty="0" err="1"/>
              <a:t>Intézet</a:t>
            </a:r>
            <a:br>
              <a:rPr lang="hu-HU" altLang="hu-HU" sz="2000" dirty="0"/>
            </a:br>
            <a:endParaRPr lang="en-US" altLang="hu-HU" sz="2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219200"/>
            <a:ext cx="8001000" cy="5257800"/>
          </a:xfrm>
        </p:spPr>
        <p:txBody>
          <a:bodyPr/>
          <a:lstStyle/>
          <a:p>
            <a:pPr eaLnBrk="1" hangingPunct="1"/>
            <a:endParaRPr lang="hu-HU" altLang="hu-HU" sz="3200"/>
          </a:p>
          <a:p>
            <a:pPr eaLnBrk="1" hangingPunct="1"/>
            <a:endParaRPr lang="en-US" altLang="hu-HU" sz="3200"/>
          </a:p>
          <a:p>
            <a:pPr eaLnBrk="1" hangingPunct="1"/>
            <a:r>
              <a:rPr lang="en-US" altLang="hu-HU" sz="3200"/>
              <a:t> </a:t>
            </a:r>
            <a:endParaRPr lang="en-US" altLang="hu-HU"/>
          </a:p>
          <a:p>
            <a:pPr eaLnBrk="1" hangingPunct="1"/>
            <a:endParaRPr lang="en-US" altLang="hu-HU"/>
          </a:p>
          <a:p>
            <a:pPr eaLnBrk="1" hangingPunct="1"/>
            <a:endParaRPr lang="en-US" altLang="hu-HU"/>
          </a:p>
          <a:p>
            <a:pPr eaLnBrk="1" hangingPunct="1"/>
            <a:endParaRPr lang="en-US" altLang="hu-HU" sz="3600"/>
          </a:p>
          <a:p>
            <a:pPr eaLnBrk="1" hangingPunct="1"/>
            <a:endParaRPr lang="en-US" altLang="hu-HU" sz="3600"/>
          </a:p>
          <a:p>
            <a:pPr eaLnBrk="1" hangingPunct="1"/>
            <a:endParaRPr lang="en-US" altLang="hu-HU" sz="3600"/>
          </a:p>
          <a:p>
            <a:pPr eaLnBrk="1" hangingPunct="1"/>
            <a:endParaRPr lang="en-US" altLang="hu-HU" sz="3600"/>
          </a:p>
          <a:p>
            <a:pPr eaLnBrk="1" hangingPunct="1"/>
            <a:endParaRPr lang="hu-HU" altLang="hu-HU" sz="3600"/>
          </a:p>
          <a:p>
            <a:pPr eaLnBrk="1" hangingPunct="1"/>
            <a:endParaRPr lang="hu-HU" altLang="hu-HU" sz="3600"/>
          </a:p>
          <a:p>
            <a:pPr eaLnBrk="1" hangingPunct="1"/>
            <a:endParaRPr lang="hu-HU" altLang="hu-HU" sz="3600"/>
          </a:p>
          <a:p>
            <a:pPr eaLnBrk="1" hangingPunct="1"/>
            <a:endParaRPr lang="hu-HU" altLang="hu-HU" sz="36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3344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48972" y="1434662"/>
            <a:ext cx="4722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 i="1" dirty="0">
                <a:solidFill>
                  <a:srgbClr val="7030A0"/>
                </a:solidFill>
              </a:rPr>
              <a:t>A </a:t>
            </a:r>
            <a:r>
              <a:rPr lang="hu-HU" altLang="hu-HU" sz="2800" b="1" i="1" dirty="0" err="1">
                <a:solidFill>
                  <a:srgbClr val="7030A0"/>
                </a:solidFill>
              </a:rPr>
              <a:t>PBK</a:t>
            </a:r>
            <a:r>
              <a:rPr lang="hu-HU" altLang="hu-HU" sz="2800" b="1" i="1" dirty="0">
                <a:solidFill>
                  <a:srgbClr val="7030A0"/>
                </a:solidFill>
              </a:rPr>
              <a:t> Szegedi Csoportja </a:t>
            </a:r>
            <a:endParaRPr lang="en-US" altLang="hu-H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Vésztő-Mágor-i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kirándulás</a:t>
            </a:r>
            <a:endParaRPr lang="hu-HU" dirty="0">
              <a:solidFill>
                <a:srgbClr val="7030A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2" y="1295400"/>
            <a:ext cx="3662183" cy="2590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95400"/>
            <a:ext cx="3581400" cy="26860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4086224"/>
            <a:ext cx="3547242" cy="26604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74881"/>
            <a:ext cx="3628025" cy="27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Kirándulás 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Délvidékre</a:t>
            </a:r>
            <a:endParaRPr lang="hu-HU" dirty="0">
              <a:solidFill>
                <a:srgbClr val="7030A0"/>
              </a:solidFill>
            </a:endParaRPr>
          </a:p>
        </p:txBody>
      </p:sp>
      <p:pic>
        <p:nvPicPr>
          <p:cNvPr id="4" name="Kép 3" descr="A képen kültéri, ég, művészet, épület látható&#10;&#10;Automatikusan generált leírá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2920" y="2716384"/>
            <a:ext cx="4480562" cy="245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67200"/>
            <a:ext cx="4204523" cy="236699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76DED52-11E8-BF41-CABD-6C6B84EAD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5" y="1295400"/>
            <a:ext cx="3733800" cy="27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BD7C95-0D5D-8C55-11A4-11F893F6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 descr="A képen ég, kültéri, épület, ruházat látható&#10;&#10;Automatikusan generált leírás">
            <a:extLst>
              <a:ext uri="{FF2B5EF4-FFF2-40B4-BE49-F238E27FC236}">
                <a16:creationId xmlns:a16="http://schemas.microsoft.com/office/drawing/2014/main" id="{AF15BF63-DA79-EF22-54E7-116799A0B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152" y="948048"/>
            <a:ext cx="3317185" cy="2487889"/>
          </a:xfrm>
          <a:prstGeom prst="rect">
            <a:avLst/>
          </a:prstGeom>
        </p:spPr>
      </p:pic>
      <p:pic>
        <p:nvPicPr>
          <p:cNvPr id="8" name="Kép 7" descr="A képen személy, ruházat, Emberi arc, ember látható&#10;&#10;Automatikusan generált leírás">
            <a:extLst>
              <a:ext uri="{FF2B5EF4-FFF2-40B4-BE49-F238E27FC236}">
                <a16:creationId xmlns:a16="http://schemas.microsoft.com/office/drawing/2014/main" id="{540F06DA-776E-8B94-46FC-D3F9233E9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73036"/>
            <a:ext cx="3213768" cy="2410326"/>
          </a:xfrm>
          <a:prstGeom prst="rect">
            <a:avLst/>
          </a:prstGeom>
        </p:spPr>
      </p:pic>
      <p:pic>
        <p:nvPicPr>
          <p:cNvPr id="10" name="Kép 9" descr="A képen személy, ruházat, bútorok, fedett pályás látható&#10;&#10;Automatikusan generált leírás">
            <a:extLst>
              <a:ext uri="{FF2B5EF4-FFF2-40B4-BE49-F238E27FC236}">
                <a16:creationId xmlns:a16="http://schemas.microsoft.com/office/drawing/2014/main" id="{240305A0-72FA-B844-B479-9A09937B3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48972"/>
            <a:ext cx="3213768" cy="2410326"/>
          </a:xfrm>
          <a:prstGeom prst="rect">
            <a:avLst/>
          </a:prstGeom>
        </p:spPr>
      </p:pic>
      <p:pic>
        <p:nvPicPr>
          <p:cNvPr id="12" name="Kép 11" descr="A képen kültéri, fa, sír, ég látható&#10;&#10;Automatikusan generált leírás">
            <a:extLst>
              <a:ext uri="{FF2B5EF4-FFF2-40B4-BE49-F238E27FC236}">
                <a16:creationId xmlns:a16="http://schemas.microsoft.com/office/drawing/2014/main" id="{E826118F-57FB-6B3E-7060-10C76647F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66" y="1734072"/>
            <a:ext cx="2813997" cy="2110497"/>
          </a:xfrm>
          <a:prstGeom prst="rect">
            <a:avLst/>
          </a:prstGeom>
        </p:spPr>
      </p:pic>
      <p:pic>
        <p:nvPicPr>
          <p:cNvPr id="14" name="Kép 13" descr="A képen ég, kültéri, Romok, épület látható&#10;&#10;Automatikusan generált leírás">
            <a:extLst>
              <a:ext uri="{FF2B5EF4-FFF2-40B4-BE49-F238E27FC236}">
                <a16:creationId xmlns:a16="http://schemas.microsoft.com/office/drawing/2014/main" id="{86086EE0-1223-FFC7-6F3A-ACB973EFA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669" y="907534"/>
            <a:ext cx="3384661" cy="25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6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cs typeface="Calibri" panose="020F0502020204030204" pitchFamily="34" charset="0"/>
              </a:rPr>
              <a:t>Kiskunság</a:t>
            </a:r>
            <a:r>
              <a:rPr lang="hu-HU" dirty="0">
                <a:solidFill>
                  <a:srgbClr val="7030A0"/>
                </a:solidFill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cs typeface="Calibri" panose="020F0502020204030204" pitchFamily="34" charset="0"/>
              </a:rPr>
              <a:t>Nemzeti</a:t>
            </a:r>
            <a:r>
              <a:rPr lang="en-US" dirty="0">
                <a:solidFill>
                  <a:srgbClr val="7030A0"/>
                </a:solidFill>
                <a:cs typeface="Calibri" panose="020F0502020204030204" pitchFamily="34" charset="0"/>
              </a:rPr>
              <a:t> Park</a:t>
            </a:r>
            <a:endParaRPr lang="hu-HU" dirty="0">
              <a:solidFill>
                <a:srgbClr val="7030A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9" y="1251976"/>
            <a:ext cx="3885404" cy="25740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2400"/>
            <a:ext cx="3885404" cy="25874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167" y="1215868"/>
            <a:ext cx="3814754" cy="256676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104" y="4419600"/>
            <a:ext cx="3943842" cy="17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8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3247953" cy="5410200"/>
          </a:xfrm>
          <a:prstGeom prst="rect">
            <a:avLst/>
          </a:prstGeom>
        </p:spPr>
      </p:pic>
      <p:sp>
        <p:nvSpPr>
          <p:cNvPr id="3" name="Lefelé nyíl 2"/>
          <p:cNvSpPr/>
          <p:nvPr/>
        </p:nvSpPr>
        <p:spPr>
          <a:xfrm flipV="1">
            <a:off x="1524000" y="4267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Kirándulás </a:t>
            </a:r>
            <a:r>
              <a:rPr lang="en-US" dirty="0" err="1">
                <a:solidFill>
                  <a:srgbClr val="7030A0"/>
                </a:solidFill>
              </a:rPr>
              <a:t>Császártöltésre</a:t>
            </a:r>
            <a:endParaRPr lang="hu-HU" dirty="0">
              <a:solidFill>
                <a:srgbClr val="7030A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99245"/>
            <a:ext cx="3260178" cy="24451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1" y="3963714"/>
            <a:ext cx="3260178" cy="22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pület, ablak, ég látható&#10;&#10;Automatikusan generált leírás">
            <a:extLst>
              <a:ext uri="{FF2B5EF4-FFF2-40B4-BE49-F238E27FC236}">
                <a16:creationId xmlns:a16="http://schemas.microsoft.com/office/drawing/2014/main" id="{7F8FE888-CBA7-99A8-2856-FEA5C1DF4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"/>
            <a:ext cx="4114800" cy="3086100"/>
          </a:xfrm>
          <a:prstGeom prst="rect">
            <a:avLst/>
          </a:prstGeom>
        </p:spPr>
      </p:pic>
      <p:pic>
        <p:nvPicPr>
          <p:cNvPr id="5" name="Kép 4" descr="A képen ruházat, kültéri, faanyag, árnyék látható&#10;&#10;Automatikusan generált leírás">
            <a:extLst>
              <a:ext uri="{FF2B5EF4-FFF2-40B4-BE49-F238E27FC236}">
                <a16:creationId xmlns:a16="http://schemas.microsoft.com/office/drawing/2014/main" id="{063DD613-7D34-5EE1-47B3-9B6AD3DD5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1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3286867" cy="24660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52" y="1272441"/>
            <a:ext cx="3352800" cy="251193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993755"/>
            <a:ext cx="3351618" cy="2514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784379"/>
            <a:ext cx="2209800" cy="2938900"/>
          </a:xfrm>
          <a:prstGeom prst="rect">
            <a:avLst/>
          </a:prstGeom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hu-HU" kern="100" dirty="0">
                <a:solidFill>
                  <a:srgbClr val="7030A0"/>
                </a:solidFill>
              </a:rPr>
              <a:t>Kirándulás </a:t>
            </a:r>
            <a:r>
              <a:rPr lang="en-US" kern="100" dirty="0" err="1">
                <a:solidFill>
                  <a:srgbClr val="7030A0"/>
                </a:solidFill>
              </a:rPr>
              <a:t>Tőserdő</a:t>
            </a:r>
            <a:r>
              <a:rPr lang="hu-HU" kern="100" dirty="0">
                <a:solidFill>
                  <a:srgbClr val="7030A0"/>
                </a:solidFill>
              </a:rPr>
              <a:t>be</a:t>
            </a:r>
            <a:endParaRPr lang="hu-H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9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9FA46E-D2BD-6ED1-FF9D-83D7D63F8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A képen ruházat, személy, palack, ember látható&#10;&#10;Automatikusan generált leírás">
            <a:extLst>
              <a:ext uri="{FF2B5EF4-FFF2-40B4-BE49-F238E27FC236}">
                <a16:creationId xmlns:a16="http://schemas.microsoft.com/office/drawing/2014/main" id="{6863EFF6-7C84-D049-8EB8-481DA33A8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4368800" cy="3276600"/>
          </a:xfrm>
          <a:prstGeom prst="rect">
            <a:avLst/>
          </a:prstGeom>
        </p:spPr>
      </p:pic>
      <p:pic>
        <p:nvPicPr>
          <p:cNvPr id="6" name="Kép 5" descr="A képen kültéri, növény, ruházat, személy látható&#10;&#10;Automatikusan generált leírás">
            <a:extLst>
              <a:ext uri="{FF2B5EF4-FFF2-40B4-BE49-F238E27FC236}">
                <a16:creationId xmlns:a16="http://schemas.microsoft.com/office/drawing/2014/main" id="{DCFDC4D5-0862-6FBC-88D2-56DFB09EB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848100"/>
            <a:ext cx="3352800" cy="2514600"/>
          </a:xfrm>
          <a:prstGeom prst="rect">
            <a:avLst/>
          </a:prstGeom>
        </p:spPr>
      </p:pic>
      <p:pic>
        <p:nvPicPr>
          <p:cNvPr id="8" name="Kép 7" descr="A képen kültéri, fa, személy, ruházat látható&#10;&#10;Automatikusan generált leírás">
            <a:extLst>
              <a:ext uri="{FF2B5EF4-FFF2-40B4-BE49-F238E27FC236}">
                <a16:creationId xmlns:a16="http://schemas.microsoft.com/office/drawing/2014/main" id="{A66B6868-5164-2C5F-9D27-11D237075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754"/>
            <a:ext cx="3860800" cy="2895600"/>
          </a:xfrm>
          <a:prstGeom prst="rect">
            <a:avLst/>
          </a:prstGeom>
        </p:spPr>
      </p:pic>
      <p:pic>
        <p:nvPicPr>
          <p:cNvPr id="12" name="Kép 11" descr="A képen kültéri, ég, fű, felhő látható&#10;&#10;Automatikusan generált leírás">
            <a:extLst>
              <a:ext uri="{FF2B5EF4-FFF2-40B4-BE49-F238E27FC236}">
                <a16:creationId xmlns:a16="http://schemas.microsoft.com/office/drawing/2014/main" id="{A72028D6-D2BB-8B79-F9CF-C568FE6BF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47" y="319881"/>
            <a:ext cx="3859297" cy="28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97162"/>
          </a:xfrm>
        </p:spPr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Köszönöm a megtisztelő figyelmet</a:t>
            </a:r>
          </a:p>
        </p:txBody>
      </p:sp>
    </p:spTree>
    <p:extLst>
      <p:ext uri="{BB962C8B-B14F-4D97-AF65-F5344CB8AC3E}">
        <p14:creationId xmlns:p14="http://schemas.microsoft.com/office/powerpoint/2010/main" val="81954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Statisztika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57200" y="2057400"/>
            <a:ext cx="85173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2000" dirty="0"/>
              <a:t>Jelenleg 31 tag, 24 rendes, 7 emeritus</a:t>
            </a:r>
          </a:p>
          <a:p>
            <a:pPr>
              <a:lnSpc>
                <a:spcPct val="200000"/>
              </a:lnSpc>
            </a:pPr>
            <a:r>
              <a:rPr lang="hu-HU" sz="2000" dirty="0"/>
              <a:t>Az elmúlt években 19 tagtársunk elhunyt, 8 kilépett</a:t>
            </a:r>
          </a:p>
          <a:p>
            <a:pPr>
              <a:lnSpc>
                <a:spcPct val="200000"/>
              </a:lnSpc>
            </a:pPr>
            <a:r>
              <a:rPr lang="hu-HU" sz="2000" dirty="0"/>
              <a:t>A tagok közel egyharmada orvos, </a:t>
            </a:r>
            <a:r>
              <a:rPr lang="hu-HU" sz="2000" dirty="0" err="1"/>
              <a:t>kb.15</a:t>
            </a:r>
            <a:r>
              <a:rPr lang="hu-HU" sz="2000" dirty="0"/>
              <a:t>-15% bölcsész, biológus, vegyész</a:t>
            </a:r>
          </a:p>
          <a:p>
            <a:pPr>
              <a:lnSpc>
                <a:spcPct val="200000"/>
              </a:lnSpc>
            </a:pPr>
            <a:r>
              <a:rPr lang="hu-HU" sz="2000" dirty="0"/>
              <a:t>De számos más diszciplína is képviseli magát.</a:t>
            </a:r>
          </a:p>
        </p:txBody>
      </p:sp>
    </p:spTree>
    <p:extLst>
      <p:ext uri="{BB962C8B-B14F-4D97-AF65-F5344CB8AC3E}">
        <p14:creationId xmlns:p14="http://schemas.microsoft.com/office/powerpoint/2010/main" val="22656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Területi elnökök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895600" y="2209800"/>
            <a:ext cx="2529860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rgbClr val="7030A0"/>
                </a:solidFill>
              </a:rPr>
              <a:t>Solymosi Frigyes</a:t>
            </a:r>
          </a:p>
          <a:p>
            <a:pPr>
              <a:lnSpc>
                <a:spcPct val="150000"/>
              </a:lnSpc>
            </a:pPr>
            <a:r>
              <a:rPr lang="hu-HU" sz="2400" dirty="0" err="1">
                <a:solidFill>
                  <a:srgbClr val="7030A0"/>
                </a:solidFill>
              </a:rPr>
              <a:t>Dux</a:t>
            </a:r>
            <a:r>
              <a:rPr lang="hu-HU" sz="2400" dirty="0">
                <a:solidFill>
                  <a:srgbClr val="7030A0"/>
                </a:solidFill>
              </a:rPr>
              <a:t> László</a:t>
            </a:r>
          </a:p>
          <a:p>
            <a:pPr>
              <a:lnSpc>
                <a:spcPct val="150000"/>
              </a:lnSpc>
            </a:pPr>
            <a:r>
              <a:rPr lang="hu-HU" sz="2400" dirty="0" err="1">
                <a:solidFill>
                  <a:srgbClr val="7030A0"/>
                </a:solidFill>
              </a:rPr>
              <a:t>Párducz</a:t>
            </a:r>
            <a:r>
              <a:rPr lang="hu-HU" sz="2400" dirty="0">
                <a:solidFill>
                  <a:srgbClr val="7030A0"/>
                </a:solidFill>
              </a:rPr>
              <a:t> Árpád</a:t>
            </a:r>
          </a:p>
          <a:p>
            <a:pPr>
              <a:lnSpc>
                <a:spcPct val="150000"/>
              </a:lnSpc>
            </a:pPr>
            <a:r>
              <a:rPr lang="hu-HU" sz="2400" dirty="0">
                <a:solidFill>
                  <a:srgbClr val="7030A0"/>
                </a:solidFill>
              </a:rPr>
              <a:t>Tóth Gábor</a:t>
            </a:r>
          </a:p>
        </p:txBody>
      </p:sp>
    </p:spTree>
    <p:extLst>
      <p:ext uri="{BB962C8B-B14F-4D97-AF65-F5344CB8AC3E}">
        <p14:creationId xmlns:p14="http://schemas.microsoft.com/office/powerpoint/2010/main" val="235718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Tevékenységek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62000" y="2362200"/>
            <a:ext cx="73500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dirty="0">
                <a:solidFill>
                  <a:srgbClr val="7030A0"/>
                </a:solidFill>
              </a:rPr>
              <a:t>Közéleti szerepvállalások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solidFill>
                  <a:srgbClr val="7030A0"/>
                </a:solidFill>
              </a:rPr>
              <a:t>Koszorúzások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solidFill>
                  <a:srgbClr val="7030A0"/>
                </a:solidFill>
              </a:rPr>
              <a:t>Kirándulások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solidFill>
                  <a:srgbClr val="7030A0"/>
                </a:solidFill>
              </a:rPr>
              <a:t>Helyi és országos közéleti szereplők meghívása, 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solidFill>
                  <a:srgbClr val="7030A0"/>
                </a:solidFill>
              </a:rPr>
              <a:t>tájékoztatások, ezek megvitatása</a:t>
            </a:r>
          </a:p>
        </p:txBody>
      </p:sp>
    </p:spTree>
    <p:extLst>
      <p:ext uri="{BB962C8B-B14F-4D97-AF65-F5344CB8AC3E}">
        <p14:creationId xmlns:p14="http://schemas.microsoft.com/office/powerpoint/2010/main" val="405987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Közéleti szerepvállalások</a:t>
            </a:r>
            <a:br>
              <a:rPr lang="hu-HU" dirty="0">
                <a:solidFill>
                  <a:srgbClr val="7030A0"/>
                </a:solidFill>
              </a:rPr>
            </a:b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14400" y="10668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2009-</a:t>
            </a:r>
            <a:r>
              <a:rPr lang="hu-HU" dirty="0" err="1"/>
              <a:t>ben</a:t>
            </a:r>
            <a:r>
              <a:rPr lang="hu-HU" dirty="0"/>
              <a:t> 19 db előadás a Csongrád-Csanád megyei egyházmegyével közösen</a:t>
            </a:r>
          </a:p>
          <a:p>
            <a:endParaRPr lang="hu-HU" dirty="0"/>
          </a:p>
          <a:p>
            <a:r>
              <a:rPr lang="hu-HU" dirty="0"/>
              <a:t>Állásfoglalás a Szent-Györgyi szobor avatásáról</a:t>
            </a:r>
          </a:p>
          <a:p>
            <a:endParaRPr lang="hu-HU" dirty="0"/>
          </a:p>
          <a:p>
            <a:r>
              <a:rPr lang="hu-HU" dirty="0"/>
              <a:t>Állásfoglalás a Ságvári Endre Gimnázium névváltoztatásának tervéről.</a:t>
            </a:r>
          </a:p>
          <a:p>
            <a:endParaRPr lang="hu-HU" dirty="0"/>
          </a:p>
          <a:p>
            <a:r>
              <a:rPr lang="hu-HU" dirty="0"/>
              <a:t>Állásfoglalás az </a:t>
            </a:r>
            <a:r>
              <a:rPr lang="en-US" dirty="0" err="1"/>
              <a:t>alakulóban</a:t>
            </a:r>
            <a:r>
              <a:rPr lang="en-US" dirty="0"/>
              <a:t> </a:t>
            </a:r>
            <a:r>
              <a:rPr lang="en-US" dirty="0" err="1"/>
              <a:t>lévő</a:t>
            </a:r>
            <a:r>
              <a:rPr lang="en-US" dirty="0"/>
              <a:t> </a:t>
            </a:r>
            <a:r>
              <a:rPr lang="en-US" dirty="0" err="1"/>
              <a:t>Professzori</a:t>
            </a:r>
            <a:r>
              <a:rPr lang="en-US" dirty="0"/>
              <a:t> </a:t>
            </a:r>
            <a:r>
              <a:rPr lang="en-US" dirty="0" err="1"/>
              <a:t>Testület</a:t>
            </a:r>
            <a:r>
              <a:rPr lang="hu-HU" dirty="0" err="1"/>
              <a:t>ről</a:t>
            </a:r>
            <a:endParaRPr lang="hu-HU" dirty="0"/>
          </a:p>
          <a:p>
            <a:endParaRPr lang="hu-HU" dirty="0"/>
          </a:p>
          <a:p>
            <a:r>
              <a:rPr lang="hu-HU" dirty="0"/>
              <a:t>Állásfoglalás az egyetem átnevezéséről</a:t>
            </a:r>
          </a:p>
          <a:p>
            <a:endParaRPr lang="hu-HU" dirty="0"/>
          </a:p>
          <a:p>
            <a:r>
              <a:rPr lang="hu-HU" dirty="0"/>
              <a:t>Állásfoglalás az egyetem fenntartóváltásáról</a:t>
            </a:r>
          </a:p>
        </p:txBody>
      </p:sp>
    </p:spTree>
    <p:extLst>
      <p:ext uri="{BB962C8B-B14F-4D97-AF65-F5344CB8AC3E}">
        <p14:creationId xmlns:p14="http://schemas.microsoft.com/office/powerpoint/2010/main" val="121411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Koszorúzások</a:t>
            </a:r>
          </a:p>
        </p:txBody>
      </p:sp>
    </p:spTree>
    <p:extLst>
      <p:ext uri="{BB962C8B-B14F-4D97-AF65-F5344CB8AC3E}">
        <p14:creationId xmlns:p14="http://schemas.microsoft.com/office/powerpoint/2010/main" val="60486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32" y="381000"/>
            <a:ext cx="4229101" cy="28194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" y="324853"/>
            <a:ext cx="4114800" cy="30861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1" y="3530600"/>
            <a:ext cx="4191000" cy="2794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81400" y="5105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2017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57200" y="28029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2009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315200" y="914400"/>
            <a:ext cx="80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2017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333" y="3452648"/>
            <a:ext cx="4307927" cy="287195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248650" y="5791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2565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Kirándulások</a:t>
            </a:r>
            <a:br>
              <a:rPr lang="hu-HU" dirty="0">
                <a:solidFill>
                  <a:srgbClr val="7030A0"/>
                </a:solidFill>
              </a:rPr>
            </a:b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20413" y="1667522"/>
            <a:ext cx="72821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2013 március 23-i borkóstolós halvacsora Maurer Oszkárnál. </a:t>
            </a:r>
          </a:p>
          <a:p>
            <a:pPr>
              <a:lnSpc>
                <a:spcPct val="150000"/>
              </a:lnSpc>
            </a:pPr>
            <a:r>
              <a:rPr lang="en-US" dirty="0"/>
              <a:t>2015</a:t>
            </a:r>
            <a:r>
              <a:rPr lang="hu-HU" dirty="0"/>
              <a:t> </a:t>
            </a:r>
            <a:r>
              <a:rPr lang="en-US" dirty="0" err="1"/>
              <a:t>Vésztő-Mágor-i</a:t>
            </a:r>
            <a:r>
              <a:rPr lang="en-US" dirty="0"/>
              <a:t> </a:t>
            </a:r>
            <a:r>
              <a:rPr lang="en-US" dirty="0" err="1"/>
              <a:t>kirándulás</a:t>
            </a:r>
            <a:r>
              <a:rPr lang="hu-HU" dirty="0"/>
              <a:t>. </a:t>
            </a:r>
          </a:p>
          <a:p>
            <a:pPr>
              <a:lnSpc>
                <a:spcPct val="150000"/>
              </a:lnSpc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69355" y="2555267"/>
            <a:ext cx="8501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június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10-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én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szombaton</a:t>
            </a:r>
            <a:r>
              <a:rPr lang="hu-HU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tanulmányutat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szervez</a:t>
            </a:r>
            <a:r>
              <a:rPr lang="hu-HU" dirty="0" err="1">
                <a:latin typeface="+mj-lt"/>
                <a:cs typeface="Calibri" panose="020F0502020204030204" pitchFamily="34" charset="0"/>
              </a:rPr>
              <a:t>tünk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Kiskunság</a:t>
            </a:r>
            <a:r>
              <a:rPr lang="hu-HU" dirty="0">
                <a:latin typeface="+mj-lt"/>
                <a:cs typeface="Calibri" panose="020F0502020204030204" pitchFamily="34" charset="0"/>
              </a:rPr>
              <a:t>i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Nemzeti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Parkba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Fülöpházi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buckavidék</a:t>
            </a:r>
            <a:r>
              <a:rPr lang="hu-HU" dirty="0">
                <a:latin typeface="+mj-lt"/>
                <a:cs typeface="Calibri" panose="020F0502020204030204" pitchFamily="34" charset="0"/>
              </a:rPr>
              <a:t>,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Bugac</a:t>
            </a:r>
            <a:r>
              <a:rPr lang="en-US" dirty="0">
                <a:latin typeface="+mj-lt"/>
                <a:cs typeface="Calibri" panose="020F0502020204030204" pitchFamily="34" charset="0"/>
              </a:rPr>
              <a:t>. </a:t>
            </a:r>
            <a:r>
              <a:rPr lang="hu-HU" dirty="0">
                <a:latin typeface="+mj-lt"/>
                <a:cs typeface="Calibri" panose="020F0502020204030204" pitchFamily="34" charset="0"/>
              </a:rPr>
              <a:t>Ebéd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bugaci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csárdában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majd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 "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Pásztor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múzeumot</a:t>
            </a:r>
            <a:r>
              <a:rPr lang="en-US" dirty="0">
                <a:latin typeface="+mj-lt"/>
                <a:cs typeface="Calibri" panose="020F0502020204030204" pitchFamily="34" charset="0"/>
              </a:rPr>
              <a:t>"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tekint</a:t>
            </a:r>
            <a:r>
              <a:rPr lang="hu-HU" dirty="0" err="1">
                <a:latin typeface="+mj-lt"/>
                <a:cs typeface="Calibri" panose="020F0502020204030204" pitchFamily="34" charset="0"/>
              </a:rPr>
              <a:t>ett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ük</a:t>
            </a:r>
            <a:r>
              <a:rPr lang="en-US" dirty="0">
                <a:latin typeface="+mj-lt"/>
                <a:cs typeface="Calibri" panose="020F0502020204030204" pitchFamily="34" charset="0"/>
              </a:rPr>
              <a:t> meg. </a:t>
            </a:r>
            <a:endParaRPr lang="hu-HU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dirty="0"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25668" y="3457432"/>
            <a:ext cx="860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  <a:r>
              <a:rPr lang="hu-HU" dirty="0"/>
              <a:t> a</a:t>
            </a:r>
            <a:r>
              <a:rPr lang="en-US" dirty="0"/>
              <a:t> </a:t>
            </a:r>
            <a:r>
              <a:rPr lang="en-US" dirty="0" err="1"/>
              <a:t>Délvidékre</a:t>
            </a:r>
            <a:r>
              <a:rPr lang="en-US" dirty="0"/>
              <a:t> </a:t>
            </a:r>
            <a:r>
              <a:rPr lang="en-US" dirty="0" err="1"/>
              <a:t>tervezett</a:t>
            </a:r>
            <a:r>
              <a:rPr lang="en-US" dirty="0"/>
              <a:t> </a:t>
            </a:r>
            <a:r>
              <a:rPr lang="en-US" dirty="0" err="1"/>
              <a:t>kirándulásunk</a:t>
            </a:r>
            <a:r>
              <a:rPr lang="en-US" dirty="0"/>
              <a:t> </a:t>
            </a:r>
            <a:r>
              <a:rPr lang="en-US" dirty="0" err="1"/>
              <a:t>időpontja</a:t>
            </a:r>
            <a:r>
              <a:rPr lang="en-US" dirty="0"/>
              <a:t> </a:t>
            </a:r>
            <a:r>
              <a:rPr lang="en-US" dirty="0" err="1"/>
              <a:t>június</a:t>
            </a:r>
            <a:r>
              <a:rPr lang="en-US" dirty="0"/>
              <a:t> 15 (</a:t>
            </a:r>
            <a:r>
              <a:rPr lang="en-US" dirty="0" err="1"/>
              <a:t>Aracsi</a:t>
            </a:r>
            <a:r>
              <a:rPr lang="en-US" dirty="0"/>
              <a:t> </a:t>
            </a:r>
            <a:r>
              <a:rPr lang="en-US" dirty="0" err="1"/>
              <a:t>puszta</a:t>
            </a:r>
            <a:r>
              <a:rPr lang="hu-HU" dirty="0"/>
              <a:t>-</a:t>
            </a:r>
            <a:r>
              <a:rPr lang="en-US" dirty="0" err="1"/>
              <a:t>templom</a:t>
            </a:r>
            <a:r>
              <a:rPr lang="en-US" dirty="0"/>
              <a:t>, </a:t>
            </a:r>
            <a:r>
              <a:rPr lang="en-US" dirty="0" err="1"/>
              <a:t>Zenta</a:t>
            </a:r>
            <a:r>
              <a:rPr lang="en-US" dirty="0"/>
              <a:t>, Maurer </a:t>
            </a:r>
            <a:r>
              <a:rPr lang="en-US" dirty="0" err="1"/>
              <a:t>Oszkár</a:t>
            </a:r>
            <a:r>
              <a:rPr lang="en-US" dirty="0"/>
              <a:t>)</a:t>
            </a:r>
            <a:endParaRPr lang="hu-HU" dirty="0"/>
          </a:p>
          <a:p>
            <a:r>
              <a:rPr lang="en-US" dirty="0"/>
              <a:t> </a:t>
            </a:r>
            <a:endParaRPr lang="hu-HU" dirty="0"/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25668" y="4085500"/>
            <a:ext cx="834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2021 </a:t>
            </a:r>
            <a:r>
              <a:rPr lang="en-US" dirty="0" err="1"/>
              <a:t>augusztus</a:t>
            </a:r>
            <a:r>
              <a:rPr lang="en-US" dirty="0"/>
              <a:t> 28-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szombaton</a:t>
            </a:r>
            <a:r>
              <a:rPr lang="en-US" dirty="0"/>
              <a:t> </a:t>
            </a:r>
            <a:r>
              <a:rPr lang="en-US" dirty="0" err="1"/>
              <a:t>reggel</a:t>
            </a:r>
            <a:r>
              <a:rPr lang="en-US" dirty="0"/>
              <a:t> </a:t>
            </a:r>
            <a:r>
              <a:rPr lang="en-US" dirty="0" err="1"/>
              <a:t>indul</a:t>
            </a:r>
            <a:r>
              <a:rPr lang="hu-HU" dirty="0" err="1"/>
              <a:t>tunk</a:t>
            </a:r>
            <a:r>
              <a:rPr lang="en-US" dirty="0"/>
              <a:t> </a:t>
            </a:r>
            <a:r>
              <a:rPr lang="en-US" dirty="0" err="1"/>
              <a:t>Császártöltésre</a:t>
            </a:r>
            <a:r>
              <a:rPr lang="hu-HU" dirty="0"/>
              <a:t>. </a:t>
            </a:r>
            <a:r>
              <a:rPr lang="en-US" dirty="0" err="1"/>
              <a:t>Itt</a:t>
            </a:r>
            <a:r>
              <a:rPr lang="en-US" dirty="0"/>
              <a:t> </a:t>
            </a:r>
            <a:r>
              <a:rPr lang="en-US" dirty="0" err="1"/>
              <a:t>megtekinte</a:t>
            </a:r>
            <a:r>
              <a:rPr lang="hu-HU" dirty="0" err="1"/>
              <a:t>ttük</a:t>
            </a:r>
            <a:r>
              <a:rPr lang="en-US" dirty="0"/>
              <a:t> a "</a:t>
            </a:r>
            <a:r>
              <a:rPr lang="en-US" dirty="0" err="1"/>
              <a:t>vörös</a:t>
            </a:r>
            <a:r>
              <a:rPr lang="en-US" dirty="0"/>
              <a:t> </a:t>
            </a:r>
            <a:r>
              <a:rPr lang="en-US" dirty="0" err="1"/>
              <a:t>mocsár</a:t>
            </a:r>
            <a:r>
              <a:rPr lang="en-US" dirty="0"/>
              <a:t>" </a:t>
            </a:r>
            <a:r>
              <a:rPr lang="en-US" dirty="0" err="1"/>
              <a:t>természetvédelmi</a:t>
            </a:r>
            <a:r>
              <a:rPr lang="en-US" dirty="0"/>
              <a:t> </a:t>
            </a:r>
            <a:r>
              <a:rPr lang="en-US" dirty="0" err="1"/>
              <a:t>területet</a:t>
            </a:r>
            <a:r>
              <a:rPr lang="en-US" dirty="0"/>
              <a:t>, </a:t>
            </a:r>
            <a:r>
              <a:rPr lang="en-US" dirty="0" err="1"/>
              <a:t>majd</a:t>
            </a:r>
            <a:r>
              <a:rPr lang="en-US" dirty="0"/>
              <a:t> </a:t>
            </a:r>
            <a:r>
              <a:rPr lang="en-US" dirty="0" err="1"/>
              <a:t>Nemesnádudvaron</a:t>
            </a:r>
            <a:r>
              <a:rPr lang="en-US" dirty="0"/>
              <a:t>, a </a:t>
            </a:r>
            <a:r>
              <a:rPr lang="en-US" dirty="0" err="1"/>
              <a:t>Knáb</a:t>
            </a:r>
            <a:r>
              <a:rPr lang="en-US" dirty="0"/>
              <a:t> </a:t>
            </a:r>
            <a:r>
              <a:rPr lang="en-US" dirty="0" err="1"/>
              <a:t>Panzióban</a:t>
            </a:r>
            <a:r>
              <a:rPr lang="en-US" dirty="0"/>
              <a:t> </a:t>
            </a:r>
            <a:r>
              <a:rPr lang="hu-HU" dirty="0"/>
              <a:t>ebédeltünk</a:t>
            </a:r>
            <a:r>
              <a:rPr lang="en-US" dirty="0"/>
              <a:t>. </a:t>
            </a:r>
            <a:r>
              <a:rPr lang="hu-HU" dirty="0"/>
              <a:t>Délután borkóstoló a </a:t>
            </a:r>
            <a:r>
              <a:rPr lang="hu-HU" dirty="0" err="1"/>
              <a:t>Sziegl</a:t>
            </a:r>
            <a:r>
              <a:rPr lang="hu-HU" dirty="0"/>
              <a:t> Pincészetben, Hajóson.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25668" y="5264808"/>
            <a:ext cx="7956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kern="100" dirty="0"/>
              <a:t>2023 szeptember 30</a:t>
            </a:r>
            <a:r>
              <a:rPr lang="en-US" kern="100" dirty="0"/>
              <a:t> </a:t>
            </a:r>
            <a:r>
              <a:rPr lang="en-US" kern="100" dirty="0" err="1"/>
              <a:t>reggel</a:t>
            </a:r>
            <a:r>
              <a:rPr lang="en-US" kern="100" dirty="0"/>
              <a:t> </a:t>
            </a:r>
            <a:r>
              <a:rPr lang="hu-HU" kern="100" dirty="0"/>
              <a:t>kirándulás </a:t>
            </a:r>
            <a:r>
              <a:rPr lang="en-US" kern="100" dirty="0" err="1"/>
              <a:t>Tőserdő</a:t>
            </a:r>
            <a:r>
              <a:rPr lang="hu-HU" kern="100" dirty="0"/>
              <a:t>be</a:t>
            </a:r>
            <a:r>
              <a:rPr lang="en-US" kern="100" dirty="0"/>
              <a:t>, </a:t>
            </a:r>
            <a:r>
              <a:rPr lang="en-US" kern="100" dirty="0" err="1"/>
              <a:t>séta</a:t>
            </a:r>
            <a:r>
              <a:rPr lang="en-US" kern="100" dirty="0"/>
              <a:t>, </a:t>
            </a:r>
            <a:r>
              <a:rPr lang="en-US" kern="100" dirty="0" err="1"/>
              <a:t>kávé</a:t>
            </a:r>
            <a:r>
              <a:rPr lang="en-US" kern="100" dirty="0"/>
              <a:t>, </a:t>
            </a:r>
            <a:r>
              <a:rPr lang="en-US" kern="100" dirty="0" err="1"/>
              <a:t>frissítő</a:t>
            </a:r>
            <a:r>
              <a:rPr lang="en-US" kern="100" dirty="0"/>
              <a:t>, </a:t>
            </a:r>
            <a:r>
              <a:rPr lang="en-US" kern="100" dirty="0" err="1"/>
              <a:t>sör</a:t>
            </a:r>
            <a:r>
              <a:rPr lang="en-US" kern="100" dirty="0"/>
              <a:t> </a:t>
            </a:r>
            <a:br>
              <a:rPr lang="en-US" kern="100" dirty="0"/>
            </a:br>
            <a:r>
              <a:rPr lang="en-US" kern="100" dirty="0" err="1"/>
              <a:t>Utána</a:t>
            </a:r>
            <a:r>
              <a:rPr lang="en-US" kern="100" dirty="0"/>
              <a:t> </a:t>
            </a:r>
            <a:r>
              <a:rPr lang="en-US" kern="100" dirty="0" err="1"/>
              <a:t>Tiszaalpár</a:t>
            </a:r>
            <a:r>
              <a:rPr lang="en-US" kern="100" dirty="0"/>
              <a:t>, </a:t>
            </a:r>
            <a:r>
              <a:rPr lang="en-US" kern="100" dirty="0" err="1"/>
              <a:t>látnivalók</a:t>
            </a:r>
            <a:r>
              <a:rPr lang="en-US" kern="100" dirty="0"/>
              <a:t>. </a:t>
            </a:r>
            <a:r>
              <a:rPr lang="hu-HU" kern="100" dirty="0"/>
              <a:t>E</a:t>
            </a:r>
            <a:r>
              <a:rPr lang="en-US" kern="100" dirty="0" err="1"/>
              <a:t>béd</a:t>
            </a:r>
            <a:r>
              <a:rPr lang="en-US" kern="100" dirty="0"/>
              <a:t> a </a:t>
            </a:r>
            <a:r>
              <a:rPr lang="en-US" kern="100" dirty="0" err="1"/>
              <a:t>Tiszaalpári</a:t>
            </a:r>
            <a:r>
              <a:rPr lang="en-US" kern="100" dirty="0"/>
              <a:t> </a:t>
            </a:r>
            <a:r>
              <a:rPr lang="en-US" kern="100" dirty="0" err="1"/>
              <a:t>Tiszatáj</a:t>
            </a:r>
            <a:r>
              <a:rPr lang="en-US" kern="100" dirty="0"/>
              <a:t> </a:t>
            </a:r>
            <a:r>
              <a:rPr lang="en-US" kern="100" dirty="0" err="1"/>
              <a:t>vendéglőben</a:t>
            </a:r>
            <a:r>
              <a:rPr lang="en-US" kern="100" dirty="0"/>
              <a:t>, 1 </a:t>
            </a:r>
            <a:r>
              <a:rPr lang="en-US" kern="100" dirty="0" err="1"/>
              <a:t>óra</a:t>
            </a:r>
            <a:r>
              <a:rPr lang="en-US" kern="100" dirty="0"/>
              <a:t> </a:t>
            </a:r>
            <a:r>
              <a:rPr lang="en-US" kern="100" dirty="0" err="1"/>
              <a:t>körül</a:t>
            </a:r>
            <a:r>
              <a:rPr lang="en-US" kern="100" dirty="0"/>
              <a:t> </a:t>
            </a:r>
            <a:r>
              <a:rPr lang="en-US" kern="100" dirty="0" err="1"/>
              <a:t>indulás</a:t>
            </a:r>
            <a:r>
              <a:rPr lang="en-US" kern="100" dirty="0"/>
              <a:t> </a:t>
            </a:r>
            <a:r>
              <a:rPr lang="en-US" kern="100" dirty="0" err="1"/>
              <a:t>Tiszakürtre</a:t>
            </a:r>
            <a:r>
              <a:rPr lang="en-US" kern="100" dirty="0"/>
              <a:t>, </a:t>
            </a:r>
            <a:r>
              <a:rPr lang="en-US" kern="100" dirty="0" err="1"/>
              <a:t>az</a:t>
            </a:r>
            <a:r>
              <a:rPr lang="en-US" kern="100" dirty="0"/>
              <a:t> </a:t>
            </a:r>
            <a:r>
              <a:rPr lang="en-US" kern="100" dirty="0" err="1"/>
              <a:t>arborétumba</a:t>
            </a:r>
            <a:r>
              <a:rPr lang="en-US" kern="100" dirty="0"/>
              <a:t>. </a:t>
            </a:r>
            <a:r>
              <a:rPr lang="en-US" kern="100" dirty="0" err="1"/>
              <a:t>Borkóstoló</a:t>
            </a:r>
            <a:r>
              <a:rPr lang="en-US" kern="100" dirty="0"/>
              <a:t>, </a:t>
            </a:r>
            <a:r>
              <a:rPr lang="en-US" kern="100" dirty="0" err="1"/>
              <a:t>séta</a:t>
            </a:r>
            <a:r>
              <a:rPr lang="en-US" kern="100" dirty="0"/>
              <a:t>. 3 </a:t>
            </a:r>
            <a:r>
              <a:rPr lang="en-US" kern="100" dirty="0" err="1"/>
              <a:t>óra</a:t>
            </a:r>
            <a:r>
              <a:rPr lang="en-US" kern="100" dirty="0"/>
              <a:t> </a:t>
            </a:r>
            <a:r>
              <a:rPr lang="en-US" kern="100" dirty="0" err="1"/>
              <a:t>körül</a:t>
            </a:r>
            <a:r>
              <a:rPr lang="en-US" kern="100" dirty="0"/>
              <a:t> </a:t>
            </a:r>
            <a:r>
              <a:rPr lang="en-US" kern="100" dirty="0" err="1"/>
              <a:t>Lakitelek</a:t>
            </a:r>
            <a:r>
              <a:rPr lang="en-US" kern="100" dirty="0"/>
              <a:t>, </a:t>
            </a:r>
            <a:r>
              <a:rPr lang="en-US" kern="100" dirty="0" err="1"/>
              <a:t>körbevezetés</a:t>
            </a:r>
            <a:r>
              <a:rPr lang="en-US" kern="100" dirty="0"/>
              <a:t>, </a:t>
            </a:r>
            <a:r>
              <a:rPr lang="en-US" kern="100" dirty="0" err="1"/>
              <a:t>egy</a:t>
            </a:r>
            <a:r>
              <a:rPr lang="en-US" kern="100" dirty="0"/>
              <a:t>  </a:t>
            </a:r>
            <a:r>
              <a:rPr lang="en-US" kern="100" dirty="0" err="1"/>
              <a:t>kis</a:t>
            </a:r>
            <a:r>
              <a:rPr lang="en-US" kern="100" dirty="0"/>
              <a:t> </a:t>
            </a:r>
            <a:r>
              <a:rPr lang="en-US" kern="100" dirty="0" err="1"/>
              <a:t>bor</a:t>
            </a:r>
            <a:r>
              <a:rPr lang="hu-HU" kern="100" dirty="0"/>
              <a:t>kóstoló</a:t>
            </a:r>
            <a:r>
              <a:rPr lang="en-US" kern="100" dirty="0"/>
              <a:t>, </a:t>
            </a:r>
            <a:r>
              <a:rPr lang="en-US" kern="100" dirty="0" err="1"/>
              <a:t>majd</a:t>
            </a:r>
            <a:r>
              <a:rPr lang="en-US" kern="100" dirty="0"/>
              <a:t> </a:t>
            </a:r>
            <a:r>
              <a:rPr lang="en-US" kern="100" dirty="0" err="1"/>
              <a:t>hazautazás</a:t>
            </a:r>
            <a:r>
              <a:rPr lang="en-US" kern="100" dirty="0"/>
              <a:t>.</a:t>
            </a:r>
            <a:endParaRPr lang="hu-HU" kern="100" dirty="0"/>
          </a:p>
          <a:p>
            <a:endParaRPr lang="hu-HU" kern="1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3189" y="1028592"/>
            <a:ext cx="537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2009 kirándulás Pannonhalmára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53189" y="1397924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2012. március 30 borkóstoló Kaló Imrével</a:t>
            </a:r>
          </a:p>
        </p:txBody>
      </p:sp>
    </p:spTree>
    <p:extLst>
      <p:ext uri="{BB962C8B-B14F-4D97-AF65-F5344CB8AC3E}">
        <p14:creationId xmlns:p14="http://schemas.microsoft.com/office/powerpoint/2010/main" val="58342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30007"/>
          </a:xfrm>
        </p:spPr>
        <p:txBody>
          <a:bodyPr/>
          <a:lstStyle/>
          <a:p>
            <a:r>
              <a:rPr lang="hu-HU" dirty="0">
                <a:solidFill>
                  <a:srgbClr val="7030A0"/>
                </a:solidFill>
              </a:rPr>
              <a:t>Kirándulás Pannonhalmára</a:t>
            </a:r>
            <a:br>
              <a:rPr lang="hu-HU" dirty="0">
                <a:solidFill>
                  <a:srgbClr val="7030A0"/>
                </a:solidFill>
              </a:rPr>
            </a:br>
            <a:endParaRPr lang="hu-HU" dirty="0">
              <a:solidFill>
                <a:srgbClr val="7030A0"/>
              </a:solidFill>
            </a:endParaRPr>
          </a:p>
        </p:txBody>
      </p:sp>
      <p:pic>
        <p:nvPicPr>
          <p:cNvPr id="3" name="Kép 2" descr="A képen ruházat, személy, fedett pályás, fal látható&#10;&#10;Automatikusan generált leírá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330575" cy="221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A képen könyv, könyvszekrény, szobor, könyvtár látható&#10;&#10;Automatikusan generált leírá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43208"/>
            <a:ext cx="3505200" cy="217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A képen személy, Emberi arc, ruházat, asztali kerámiaáru látható&#10;&#10;Automatikusan generált leírá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79" y="4038600"/>
            <a:ext cx="3505200" cy="237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B31F5F-FA61-560E-BC03-6D036DFB0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68" y="4005763"/>
            <a:ext cx="3379682" cy="23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954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323</Words>
  <Application>Microsoft Office PowerPoint</Application>
  <PresentationFormat>Diavetítés a képernyőre (4:3 oldalarány)</PresentationFormat>
  <Paragraphs>66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1" baseType="lpstr">
      <vt:lpstr>Arial</vt:lpstr>
      <vt:lpstr>Calibri</vt:lpstr>
      <vt:lpstr>Default Design</vt:lpstr>
      <vt:lpstr>  Tóth Gábor SZTE SzAOK Orvosi Vegytani Intézet </vt:lpstr>
      <vt:lpstr>Statisztika</vt:lpstr>
      <vt:lpstr>Területi elnökök</vt:lpstr>
      <vt:lpstr>Tevékenységek</vt:lpstr>
      <vt:lpstr>Közéleti szerepvállalások </vt:lpstr>
      <vt:lpstr>Koszorúzások</vt:lpstr>
      <vt:lpstr>PowerPoint-bemutató</vt:lpstr>
      <vt:lpstr>Kirándulások </vt:lpstr>
      <vt:lpstr>Kirándulás Pannonhalmára </vt:lpstr>
      <vt:lpstr>Vésztő-Mágor-i kirándulás</vt:lpstr>
      <vt:lpstr>Kirándulás a Délvidékre</vt:lpstr>
      <vt:lpstr>PowerPoint-bemutató</vt:lpstr>
      <vt:lpstr>Kiskunsági Nemzeti Park</vt:lpstr>
      <vt:lpstr>Kirándulás Császártöltésre</vt:lpstr>
      <vt:lpstr>PowerPoint-bemutató</vt:lpstr>
      <vt:lpstr>Kirándulás Tőserdőbe</vt:lpstr>
      <vt:lpstr>PowerPoint-bemutató</vt:lpstr>
      <vt:lpstr>Köszönöm a megtisztelő figyelmet</vt:lpstr>
    </vt:vector>
  </TitlesOfParts>
  <Company>OVI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Toth Gabor</dc:creator>
  <cp:lastModifiedBy>Köre Professzorok Batthyány</cp:lastModifiedBy>
  <cp:revision>116</cp:revision>
  <cp:lastPrinted>2021-10-28T11:48:39Z</cp:lastPrinted>
  <dcterms:created xsi:type="dcterms:W3CDTF">2010-01-23T15:15:00Z</dcterms:created>
  <dcterms:modified xsi:type="dcterms:W3CDTF">2024-04-27T06:53:49Z</dcterms:modified>
</cp:coreProperties>
</file>